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66" r:id="rId5"/>
    <p:sldId id="269" r:id="rId6"/>
    <p:sldId id="274" r:id="rId7"/>
    <p:sldId id="326" r:id="rId8"/>
    <p:sldId id="328" r:id="rId9"/>
    <p:sldId id="331" r:id="rId10"/>
    <p:sldId id="279" r:id="rId11"/>
    <p:sldId id="308" r:id="rId12"/>
    <p:sldId id="338" r:id="rId13"/>
    <p:sldId id="339" r:id="rId14"/>
    <p:sldId id="340" r:id="rId15"/>
    <p:sldId id="341" r:id="rId16"/>
    <p:sldId id="343" r:id="rId17"/>
    <p:sldId id="347" r:id="rId18"/>
    <p:sldId id="345" r:id="rId19"/>
    <p:sldId id="350" r:id="rId20"/>
    <p:sldId id="349" r:id="rId21"/>
    <p:sldId id="348" r:id="rId22"/>
    <p:sldId id="351" r:id="rId23"/>
    <p:sldId id="352" r:id="rId24"/>
    <p:sldId id="316" r:id="rId25"/>
    <p:sldId id="318" r:id="rId26"/>
    <p:sldId id="317" r:id="rId27"/>
    <p:sldId id="337" r:id="rId28"/>
    <p:sldId id="322" r:id="rId29"/>
    <p:sldId id="323" r:id="rId30"/>
    <p:sldId id="280" r:id="rId31"/>
    <p:sldId id="298" r:id="rId32"/>
    <p:sldId id="329" r:id="rId33"/>
    <p:sldId id="265" r:id="rId34"/>
  </p:sldIdLst>
  <p:sldSz cx="12192000" cy="6858000"/>
  <p:notesSz cx="6858000" cy="9144000"/>
  <p:embeddedFontLst>
    <p:embeddedFont>
      <p:font typeface="Pretendard"/>
      <p:regular r:id="rId35"/>
      <p:bold r:id="rId36"/>
    </p:embeddedFont>
    <p:embeddedFont>
      <p:font typeface="Pretendard ExtraBold"/>
      <p:bold r:id="rId37"/>
    </p:embeddedFont>
    <p:embeddedFont>
      <p:font typeface="Cambria Math" panose="02040503050406030204" pitchFamily="18" charset="0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4F4"/>
    <a:srgbClr val="AFC9F7"/>
    <a:srgbClr val="D9E5FB"/>
    <a:srgbClr val="9EBDF5"/>
    <a:srgbClr val="404040"/>
    <a:srgbClr val="C1D5F9"/>
    <a:srgbClr val="FFFFFF"/>
    <a:srgbClr val="0F429D"/>
    <a:srgbClr val="002942"/>
    <a:srgbClr val="F3EFE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976DD6-CB18-4222-B73F-F63D4A07F189}" v="109" dt="2024-06-03T11:00:05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82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naver.com/won19600/221763993890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2A814B-29A7-D8C7-C459-AD1BD9F3FF56}"/>
              </a:ext>
            </a:extLst>
          </p:cNvPr>
          <p:cNvSpPr txBox="1"/>
          <p:nvPr/>
        </p:nvSpPr>
        <p:spPr>
          <a:xfrm>
            <a:off x="2150684" y="1394481"/>
            <a:ext cx="7890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WEB</a:t>
            </a:r>
            <a:r>
              <a:rPr lang="ko-KR" altLang="en-US" sz="7200" b="1" dirty="0">
                <a:solidFill>
                  <a:schemeClr val="bg1"/>
                </a:solidFill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</a:rPr>
              <a:t>APPLICATION</a:t>
            </a:r>
            <a:r>
              <a:rPr lang="ko-KR" altLang="en-US" sz="7200" b="1" dirty="0">
                <a:solidFill>
                  <a:schemeClr val="bg1"/>
                </a:solidFill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</a:rPr>
              <a:t>PROGRAMMING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F34FAC-4616-F329-DC60-414AFAFDC4C0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6680410" y="5233878"/>
            <a:ext cx="57292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solidFill>
                  <a:schemeClr val="bg1"/>
                </a:solidFill>
              </a:rPr>
              <a:t>NAME : CHOI JAE HUN</a:t>
            </a:r>
          </a:p>
          <a:p>
            <a:pPr algn="ctr"/>
            <a:r>
              <a:rPr lang="en-US" altLang="ko-KR" sz="1900" b="1" dirty="0">
                <a:solidFill>
                  <a:schemeClr val="bg1"/>
                </a:solidFill>
              </a:rPr>
              <a:t>STUDENT ID : 201911148</a:t>
            </a:r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BB78B-5DD8-2659-EC3D-97ED9864F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3119AA-35D6-7795-F6D2-0C2A08C02D56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EFFD0A-6E4D-A440-A6E9-D405EF870D83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82994-27E4-D955-0F71-9F0B926E356F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A98E6-B982-AE48-776D-D1FD43366A19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736E99A-2020-197F-867C-DFE77F20041B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8C99D39-74AF-3546-C2B8-B28A718DF11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4F2D9F-147A-A862-6004-03AF4A6569E4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71443-11F1-F510-8C50-ECE60BCDD955}"/>
              </a:ext>
            </a:extLst>
          </p:cNvPr>
          <p:cNvSpPr txBox="1"/>
          <p:nvPr/>
        </p:nvSpPr>
        <p:spPr>
          <a:xfrm>
            <a:off x="5210945" y="1267649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C9A1D-D8E0-D278-DAE8-042026EC9099}"/>
              </a:ext>
            </a:extLst>
          </p:cNvPr>
          <p:cNvSpPr txBox="1"/>
          <p:nvPr/>
        </p:nvSpPr>
        <p:spPr>
          <a:xfrm>
            <a:off x="870131" y="1789574"/>
            <a:ext cx="110366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HTML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202276-ADF3-1AA0-614E-2D71A0B3F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386" b="7556"/>
          <a:stretch/>
        </p:blipFill>
        <p:spPr>
          <a:xfrm>
            <a:off x="808917" y="2509692"/>
            <a:ext cx="10719364" cy="29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8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3299E-F8CE-64B2-E66E-76612A69C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1473789-84ED-4FC8-7799-5D8FDD527F0F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625A38-5822-DE18-FF70-34A39F934235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96564-8F23-4480-33FA-16AE0951F054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870BEA-E245-563B-9B83-F4D6EC45B30B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00F6175-4D48-1DB0-8EDC-8EECFBB98C12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7EB316A-06D7-B20C-59DC-9ECA202C5B6F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661B2F-F3CB-27D5-2BF6-537D54662D3E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F7CAD-CDFA-5674-B07F-AD433570E574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73A38E-561F-186A-F0D6-161C53D1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001438"/>
            <a:ext cx="9507277" cy="15925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683A03-9101-B67D-EB24-F1443E8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1" y="3593992"/>
            <a:ext cx="9507277" cy="21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7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A61AC-5C33-02CA-AD32-FD741BB3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018FFA2-7361-2EDC-D8D6-4914D84F52CE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9D193E-DB93-EFEC-7D8C-129D1BF32A9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878C6-A3A4-3501-6182-1EAF4FEB3CEF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DCF649-2394-6A6B-91F3-478B1F879769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947B288-6224-8EAB-9C43-7BE4235BFECC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490ED-BE24-9E13-7B0A-C18BC1FC56C2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039138-4A93-A558-28E3-95630DE12AEE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8B797-A3AE-6E39-59E9-A7A5F358A619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FB18E3-4434-BDA6-1A32-8C786B5B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488759"/>
            <a:ext cx="9507277" cy="2846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5D32A-1ACF-171D-29A0-274CD9B6875E}"/>
              </a:ext>
            </a:extLst>
          </p:cNvPr>
          <p:cNvSpPr txBox="1"/>
          <p:nvPr/>
        </p:nvSpPr>
        <p:spPr>
          <a:xfrm>
            <a:off x="1342361" y="1852424"/>
            <a:ext cx="110366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HTML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9686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5CF98-4719-91A2-A920-DBF7F649D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5820A04-7155-33AD-9396-1B3A0A16C23F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20CDB6-C307-F681-EA30-C4F6783F791E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083A1-64DB-5B3A-5478-D5A7E5E8D4F0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52748E-47D1-E63F-B028-7E31EB9CCEFE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EBC2710-1EEE-89CE-B4A5-21B959D9F787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5D1E48C-E984-39DB-E5C8-43752B76FDF4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F9923D-3F70-4AD2-2A62-4EF5D3FEB8F2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834E69-282D-6CFC-33A9-4B8B26955BB1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6BE2E-0E42-D6B3-3B13-5CBEA8FB57A7}"/>
              </a:ext>
            </a:extLst>
          </p:cNvPr>
          <p:cNvSpPr txBox="1"/>
          <p:nvPr/>
        </p:nvSpPr>
        <p:spPr>
          <a:xfrm>
            <a:off x="1342361" y="1852424"/>
            <a:ext cx="110366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CSS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96AF38-4CF2-224C-6610-F31851198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1" y="2522873"/>
            <a:ext cx="9561630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9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5AE6A-F124-30EC-B5EC-960F8BCCD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FFD695D-110C-190B-3BB4-40BB90818DC6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992B3D-99AE-A498-9440-CE09E632B3BF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55441F-2658-DFCE-0876-B2BFDE3A9CFF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A7CFF-5893-9501-88D7-8C2DBD3C9731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33B315-458D-AA6C-8D57-7F65C82D3708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E6E9B54-3B4D-C52C-A612-9C2060B96719}"/>
              </a:ext>
            </a:extLst>
          </p:cNvPr>
          <p:cNvCxnSpPr>
            <a:cxnSpLocks/>
          </p:cNvCxnSpPr>
          <p:nvPr/>
        </p:nvCxnSpPr>
        <p:spPr>
          <a:xfrm>
            <a:off x="605155" y="6214875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530D-59B7-7227-D73A-871878649C6E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5A565-91DE-3D0A-E240-1DC98524D4CC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96401-D57E-E476-9DA2-7CC2E554A21E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D350F5-A5B0-AE8F-3E98-912ACF1FD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0" y="2653645"/>
            <a:ext cx="9617290" cy="32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7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EB470-FDC6-DAF0-E70A-A0B7340E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0B8D99A-622E-A5AD-A68F-25E9F1C8BD9D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7EBC4C-0CF5-8C0D-5FB2-6B323ED67676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DE3577-B4CF-9502-23C2-D9672D98C728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63E4DF-6B1B-1506-FBBF-0863BBFD9B14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98A3AB-3898-B9D6-B5B1-E1BF35E755E0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81A0BA-5759-2CC7-1A53-09F03C23BF71}"/>
              </a:ext>
            </a:extLst>
          </p:cNvPr>
          <p:cNvCxnSpPr>
            <a:cxnSpLocks/>
          </p:cNvCxnSpPr>
          <p:nvPr/>
        </p:nvCxnSpPr>
        <p:spPr>
          <a:xfrm>
            <a:off x="605155" y="6326193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1FC0F5-A9EF-565E-804D-757FEC61E195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83E8A-5B06-2F2A-7CC6-F71B904058B5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3AC14-06D1-6EA6-8A2C-425F8DCEE5D6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AC8C00-4749-9D3A-B30D-F4D10B46E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0" y="2354436"/>
            <a:ext cx="9625242" cy="39308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A01CF2-DE1C-E120-BDF7-073EDAA1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203" y="4319871"/>
            <a:ext cx="530616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1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FE80E-4E91-603A-835D-1550E1F3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CC88FC-1801-74C9-266A-7767EADD9734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2A9592-411A-AFC4-004E-CA660A10C77F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F7A59-4174-4DC6-9ACE-D60F8393574C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AFF2B-FACF-AF03-CFFE-CA33340EAACF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AD3B0ED-25C4-DCD3-C94F-216C0BF1AF05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94737F8-432F-DCC9-C102-CA4E6A698A6B}"/>
              </a:ext>
            </a:extLst>
          </p:cNvPr>
          <p:cNvCxnSpPr>
            <a:cxnSpLocks/>
          </p:cNvCxnSpPr>
          <p:nvPr/>
        </p:nvCxnSpPr>
        <p:spPr>
          <a:xfrm>
            <a:off x="605155" y="6135364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87C8A0-5092-49D0-0C11-D8C4CD28797D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C4D1C-19AA-486F-C05D-469269AF13E1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A372A-26A9-F4C2-4309-579E461AF15C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828970-134F-A042-36CA-31523435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0" y="2401295"/>
            <a:ext cx="9855829" cy="30539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4578A2-0993-2D99-7C11-CBBCDA64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558" b="58267"/>
          <a:stretch/>
        </p:blipFill>
        <p:spPr>
          <a:xfrm>
            <a:off x="1419119" y="5447229"/>
            <a:ext cx="9855828" cy="4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1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2E54-DA28-F168-57FB-94DBB637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701B1A1-E14C-4807-E779-FF8FB1A5929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D12999-B75B-2C1B-EB1C-53DEC7F5A28A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DC602-340D-984F-0747-A397BA7DFC06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540657-28F7-8D70-C3EF-A4729245748B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112778F-262D-68BE-2A05-DAFD4C1D0733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67AF9DF-000E-B0F2-A7F6-3FD39512DC41}"/>
              </a:ext>
            </a:extLst>
          </p:cNvPr>
          <p:cNvCxnSpPr>
            <a:cxnSpLocks/>
          </p:cNvCxnSpPr>
          <p:nvPr/>
        </p:nvCxnSpPr>
        <p:spPr>
          <a:xfrm>
            <a:off x="605155" y="6326193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1971A7-5FDB-6166-FE9E-0628A2B338D1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1097A-07D4-35A3-B5AB-1524FA39233E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7AF56-C825-ACE2-09E7-ABC6771C0EF6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863359-3A5F-F9E3-6DAF-17EA5D4C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400059"/>
            <a:ext cx="4684728" cy="37247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E7814C-A5DB-8F33-6A53-20162B90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090" y="2399978"/>
            <a:ext cx="522541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09C1B-F893-1333-203A-B2396C07D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7E8A28-C765-9301-6D66-517703E6F0F8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F218B6-E105-DC99-3EA2-EAF1E0450756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42988-120C-0F8A-563C-0088D6EB1872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46922B-AB54-CFBE-EB31-D9E2693172A0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EDC045D-83F5-D2CE-6291-5FE26BD9E1EB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055DBC9-CCEA-CCB3-9421-F3ED6D94C1DF}"/>
              </a:ext>
            </a:extLst>
          </p:cNvPr>
          <p:cNvCxnSpPr>
            <a:cxnSpLocks/>
          </p:cNvCxnSpPr>
          <p:nvPr/>
        </p:nvCxnSpPr>
        <p:spPr>
          <a:xfrm>
            <a:off x="605155" y="6031993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C4F2FF-DDB4-A575-6B4B-ABCA07EE5119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D5C06-DEA1-B507-A2AD-F0E6AC3965A2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9CFAF-E6F9-ADA2-7912-F84C28B7BD01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2F6212-B5A7-DD5C-4C4A-2C4E53BC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5" y="2506177"/>
            <a:ext cx="9916909" cy="26343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BA98C-C5F7-448F-5D13-18E4E3B9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06" b="50000"/>
          <a:stretch/>
        </p:blipFill>
        <p:spPr>
          <a:xfrm>
            <a:off x="1256815" y="5088413"/>
            <a:ext cx="9916908" cy="3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ADB53-37F6-AEDF-DFC1-B783AE758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3FECD9-4E29-0AC8-5036-1CBA320CD5F8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93811B-A0F0-CBC8-D364-DE1C31CD921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D5BC5-78F3-7C9A-DD63-49B12E5E9DFC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82F513-2D31-E525-F259-17EFC508794B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64462A6-797F-57EE-5F39-1B5B584B1EAE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6A1D643-DD97-FBC4-7442-4EC490262A64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64F206-D844-DEEA-9B2C-3BDEA52DC6F8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766EC-F388-74BA-F292-19A4C4C980F3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6D1A7-2550-5290-A58C-D4EA82620F98}"/>
              </a:ext>
            </a:extLst>
          </p:cNvPr>
          <p:cNvSpPr txBox="1"/>
          <p:nvPr/>
        </p:nvSpPr>
        <p:spPr>
          <a:xfrm>
            <a:off x="1342361" y="1852424"/>
            <a:ext cx="110366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HTML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05F185-2F5D-F9DA-25F8-3CD70126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2485322"/>
            <a:ext cx="10093146" cy="1363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258050-09BA-FCC1-F762-D0C0641A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61" y="3821242"/>
            <a:ext cx="10093146" cy="16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Table of 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3598126" y="2565733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5066371" y="2658066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Project goal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3598126" y="357781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5066371" y="3670148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code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3598126" y="4589897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5066371" y="4682230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What to add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5499C7-A28D-02C8-EAA6-63ACF157DE82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2E9C9-62FE-A9E7-D1EB-994CA74EF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BFA61D3-D306-D25F-5B8F-71AFD8A6BAAA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7EE360-9CB2-3843-7591-37BF72DF2707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443207-CC16-ADB8-8B06-73A8D1E6EEBB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82C416-C829-D2F1-8F48-69FA96E4E3FA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F2A9529-318F-9A8A-BF29-2E570606B4B6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40456A7-530A-B44B-4687-553EB1AA9480}"/>
              </a:ext>
            </a:extLst>
          </p:cNvPr>
          <p:cNvCxnSpPr>
            <a:cxnSpLocks/>
          </p:cNvCxnSpPr>
          <p:nvPr/>
        </p:nvCxnSpPr>
        <p:spPr>
          <a:xfrm>
            <a:off x="605155" y="6031993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50F49C-CB80-39F8-2743-E9521CCD886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2723C-4F4D-0289-1DBF-7608008E86EB}"/>
              </a:ext>
            </a:extLst>
          </p:cNvPr>
          <p:cNvSpPr txBox="1"/>
          <p:nvPr/>
        </p:nvSpPr>
        <p:spPr>
          <a:xfrm>
            <a:off x="5210945" y="1267649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896ED-75A8-9497-3D79-82DD28E76A9C}"/>
              </a:ext>
            </a:extLst>
          </p:cNvPr>
          <p:cNvSpPr txBox="1"/>
          <p:nvPr/>
        </p:nvSpPr>
        <p:spPr>
          <a:xfrm>
            <a:off x="1342361" y="1852424"/>
            <a:ext cx="163937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F61B12-6DB0-6870-1914-E084A1FB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1" y="2483397"/>
            <a:ext cx="3174714" cy="35485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5A9814-A4B6-424C-F0E1-41788F5B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63" y="2706324"/>
            <a:ext cx="4465274" cy="26946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0864DE-7E78-F7B2-75BF-C5C06282F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128" y="2277583"/>
            <a:ext cx="5240794" cy="35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84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계산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2B1EC0-E61A-1C0B-1215-B413FBAC003E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DF4D1C-F55B-4A87-D023-BAFE5EB2B0F0}"/>
                  </a:ext>
                </a:extLst>
              </p:cNvPr>
              <p:cNvSpPr txBox="1"/>
              <p:nvPr/>
            </p:nvSpPr>
            <p:spPr>
              <a:xfrm>
                <a:off x="1003600" y="1751136"/>
                <a:ext cx="10801424" cy="335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200" dirty="0"/>
                  <a:t>Convolution</a:t>
                </a:r>
                <a:r>
                  <a:rPr lang="ko-KR" altLang="en-US" sz="2200" dirty="0"/>
                  <a:t>을 통해 이미지 필터링을 진행하게 되는데</a:t>
                </a:r>
                <a:r>
                  <a:rPr lang="en-US" altLang="ko-KR" sz="2200" dirty="0"/>
                  <a:t>, </a:t>
                </a:r>
                <a:r>
                  <a:rPr lang="ko-KR" altLang="en-US" sz="2200" dirty="0"/>
                  <a:t>방법은 다음과 같다</a:t>
                </a:r>
                <a:r>
                  <a:rPr lang="en-US" altLang="ko-KR" sz="22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200" dirty="0"/>
                  <a:t>(f </a:t>
                </a:r>
                <a14:m>
                  <m:oMath xmlns:m="http://schemas.openxmlformats.org/officeDocument/2006/math">
                    <m:r>
                      <a:rPr lang="en-US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ko-KR" sz="2200" dirty="0"/>
                  <a:t>g)(x, y)=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)ⅆ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nary>
                      </m:e>
                    </m:nary>
                  </m:oMath>
                </a14:m>
                <a:r>
                  <a:rPr lang="ko-KR" altLang="en-US" sz="2200" dirty="0"/>
                  <a:t> </a:t>
                </a:r>
                <a:r>
                  <a:rPr lang="en-US" altLang="ko-KR" sz="2200" dirty="0"/>
                  <a:t>(2</a:t>
                </a:r>
                <a:r>
                  <a:rPr lang="ko-KR" altLang="en-US" sz="2200" dirty="0"/>
                  <a:t>차원 </a:t>
                </a:r>
                <a:r>
                  <a:rPr lang="en-US" altLang="ko-KR" sz="2200" dirty="0"/>
                  <a:t>Convolution</a:t>
                </a:r>
                <a:r>
                  <a:rPr lang="ko-KR" altLang="en-US" sz="2200" dirty="0"/>
                  <a:t>의 정의</a:t>
                </a:r>
                <a:r>
                  <a:rPr lang="en-US" altLang="ko-KR" sz="22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200" dirty="0"/>
                  <a:t>먼저</a:t>
                </a:r>
                <a:r>
                  <a:rPr lang="en-US" altLang="ko-KR" sz="2200" dirty="0"/>
                  <a:t>, </a:t>
                </a:r>
                <a:r>
                  <a:rPr lang="ko-KR" altLang="en-US" sz="2200" dirty="0"/>
                  <a:t>이미지 함수를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200" dirty="0"/>
                  <a:t>, </a:t>
                </a:r>
                <a:r>
                  <a:rPr lang="ko-KR" altLang="en-US" sz="2200" dirty="0" err="1"/>
                  <a:t>가우시안</a:t>
                </a:r>
                <a:r>
                  <a:rPr lang="ko-KR" altLang="en-US" sz="2200" dirty="0"/>
                  <a:t> 필터 함수를 </a:t>
                </a:r>
                <a:r>
                  <a:rPr lang="en-US" altLang="ko-KR" sz="2200" dirty="0"/>
                  <a:t>G(x, y)</a:t>
                </a:r>
                <a:r>
                  <a:rPr lang="ko-KR" altLang="en-US" sz="2200" dirty="0"/>
                  <a:t>라</a:t>
                </a:r>
                <a:r>
                  <a:rPr lang="en-US" altLang="ko-KR" sz="2200" dirty="0"/>
                  <a:t> </a:t>
                </a:r>
                <a:r>
                  <a:rPr lang="ko-KR" altLang="en-US" sz="2200" dirty="0"/>
                  <a:t>하자</a:t>
                </a:r>
                <a:r>
                  <a:rPr lang="en-US" altLang="ko-KR" sz="22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200" dirty="0"/>
                  <a:t>그러면 필터를 거친 이미지에 대한 함수는</a:t>
                </a:r>
                <a:endParaRPr lang="en-US" altLang="ko-KR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22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</m:oMath>
                </a14:m>
                <a:r>
                  <a:rPr lang="en-US" altLang="ko-KR" sz="22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ko-KR" sz="2200" dirty="0"/>
                  <a:t> G)(x, y)=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l-GR" altLang="ko-K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Ι</m:t>
                            </m:r>
                            <m:d>
                              <m:dPr>
                                <m:ctrlP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)ⅆ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nary>
                      </m:e>
                    </m:nary>
                  </m:oMath>
                </a14:m>
                <a:r>
                  <a:rPr lang="ko-KR" altLang="en-US" sz="2200" dirty="0"/>
                  <a:t> 이고</a:t>
                </a:r>
                <a:r>
                  <a:rPr lang="en-US" altLang="ko-KR" sz="2200" dirty="0"/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200" dirty="0"/>
                  <a:t>이 식은 </a:t>
                </a:r>
                <a:r>
                  <a:rPr lang="ko-KR" altLang="en-US" sz="2200" dirty="0" err="1"/>
                  <a:t>르벡</a:t>
                </a:r>
                <a:r>
                  <a:rPr lang="ko-KR" altLang="en-US" sz="2200" dirty="0"/>
                  <a:t> 적분으로 계산할 수 있다</a:t>
                </a:r>
                <a:r>
                  <a:rPr lang="en-US" altLang="ko-KR" sz="2200" dirty="0"/>
                  <a:t>.</a:t>
                </a:r>
                <a:endParaRPr lang="ko-KR" alt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DF4D1C-F55B-4A87-D023-BAFE5EB2B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00" y="1751136"/>
                <a:ext cx="10801424" cy="3355727"/>
              </a:xfrm>
              <a:prstGeom prst="rect">
                <a:avLst/>
              </a:prstGeom>
              <a:blipFill>
                <a:blip r:embed="rId2"/>
                <a:stretch>
                  <a:fillRect l="-734" b="-2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608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계산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2B1EC0-E61A-1C0B-1215-B413FBAC003E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490C2B-BE17-EED6-D06A-C72F6B0293B0}"/>
                  </a:ext>
                </a:extLst>
              </p:cNvPr>
              <p:cNvSpPr txBox="1"/>
              <p:nvPr/>
            </p:nvSpPr>
            <p:spPr>
              <a:xfrm>
                <a:off x="662220" y="1008519"/>
                <a:ext cx="10867559" cy="4934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r>
                      <a:rPr lang="el-GR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200" dirty="0"/>
                  <a:t>와 </a:t>
                </a:r>
                <a:r>
                  <a:rPr lang="en-US" altLang="ko-KR" sz="2200" dirty="0"/>
                  <a:t>G</a:t>
                </a:r>
                <a:r>
                  <a:rPr lang="ko-KR" altLang="en-US" sz="2200" dirty="0"/>
                  <a:t>가 </a:t>
                </a:r>
                <a:r>
                  <a:rPr lang="en-US" altLang="ko-KR" sz="2200" dirty="0"/>
                  <a:t>measurable function </a:t>
                </a:r>
                <a:r>
                  <a:rPr lang="ko-KR" altLang="en-US" sz="2200" dirty="0"/>
                  <a:t>이기에</a:t>
                </a:r>
                <a:r>
                  <a:rPr lang="en-US" altLang="ko-KR" sz="2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d>
                      <m:d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200" dirty="0"/>
                  <a:t> </a:t>
                </a:r>
                <a:r>
                  <a:rPr lang="ko-KR" altLang="en-US" sz="2200" dirty="0"/>
                  <a:t>도 </a:t>
                </a:r>
                <a:r>
                  <a:rPr lang="en-US" altLang="ko-KR" sz="2200" dirty="0"/>
                  <a:t>measurable function </a:t>
                </a:r>
                <a:r>
                  <a:rPr lang="ko-KR" altLang="en-US" sz="2200" dirty="0"/>
                  <a:t>이다</a:t>
                </a:r>
                <a:r>
                  <a:rPr lang="en-US" altLang="ko-KR" sz="22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200" dirty="0"/>
                  <a:t>Simple function</a:t>
                </a:r>
                <a:r>
                  <a:rPr lang="ko-KR" altLang="en-US" sz="2200" dirty="0"/>
                  <a:t>을</a:t>
                </a:r>
                <a:r>
                  <a:rPr lang="en-US" altLang="ko-KR" sz="2200" dirty="0"/>
                  <a:t> </a:t>
                </a:r>
                <a:r>
                  <a:rPr lang="ko-KR" altLang="en-US" sz="2200" dirty="0"/>
                  <a:t>정의하면</a:t>
                </a:r>
                <a:r>
                  <a:rPr lang="en-US" altLang="ko-KR" sz="2200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200" dirty="0"/>
                  <a:t>이</a:t>
                </a:r>
                <a:r>
                  <a:rPr lang="en-US" altLang="ko-KR" sz="2200" dirty="0">
                    <a:solidFill>
                      <a:srgbClr val="25252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200" b="0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2200" i="1" dirty="0" smtClean="0">
                            <a:solidFill>
                              <a:srgbClr val="25252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200" b="0" i="1" dirty="0" smtClean="0">
                            <a:solidFill>
                              <a:srgbClr val="25252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200" b="0" i="1" dirty="0" smtClean="0">
                            <a:solidFill>
                              <a:srgbClr val="252525"/>
                            </a:solidFill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sz="22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2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2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sz="22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ko-KR" altLang="en-US" sz="2200" dirty="0"/>
                  <a:t> </a:t>
                </a:r>
                <a:r>
                  <a:rPr lang="en-US" altLang="ko-KR" sz="2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sz="22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200" dirty="0"/>
                  <a:t> </a:t>
                </a:r>
                <a:r>
                  <a:rPr lang="ko-KR" altLang="en-US" sz="2200" dirty="0"/>
                  <a:t>상수이고</a:t>
                </a:r>
                <a:r>
                  <a:rPr lang="en-US" altLang="ko-KR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ko-KR" sz="22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200" dirty="0"/>
                  <a:t>는 </a:t>
                </a:r>
                <a:r>
                  <a:rPr lang="en-US" altLang="ko-KR" sz="2200" dirty="0"/>
                  <a:t>measurable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200" dirty="0"/>
                  <a:t>의 </a:t>
                </a:r>
                <a:r>
                  <a:rPr lang="en-US" altLang="ko-KR" sz="2200" dirty="0"/>
                  <a:t>characteristic function </a:t>
                </a:r>
                <a:r>
                  <a:rPr lang="ko-KR" altLang="en-US" sz="2200" dirty="0"/>
                  <a:t>이다</a:t>
                </a:r>
                <a:r>
                  <a:rPr lang="en-US" altLang="ko-KR" sz="2200" dirty="0"/>
                  <a:t>.)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200" dirty="0"/>
                  <a:t>좀 더 자세히 정의를 하자면</a:t>
                </a:r>
                <a:r>
                  <a:rPr lang="en-US" altLang="ko-KR" sz="2200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200" dirty="0"/>
                  <a:t>임의의 </a:t>
                </a:r>
                <a:r>
                  <a:rPr lang="en-US" altLang="ko-KR" sz="2200" dirty="0"/>
                  <a:t>n</a:t>
                </a:r>
                <a:r>
                  <a:rPr lang="ko-KR" altLang="en-US" sz="2200" dirty="0"/>
                  <a:t>에 대해</a:t>
                </a:r>
                <a:r>
                  <a:rPr lang="en-US" altLang="ko-KR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2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l-GR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d>
                      <m:d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200" dirty="0"/>
                  <a:t> </a:t>
                </a:r>
                <a:r>
                  <a:rPr lang="ko-KR" altLang="en-US" sz="2200" dirty="0"/>
                  <a:t>를 만족하는 </a:t>
                </a:r>
                <a:r>
                  <a:rPr lang="en-US" altLang="ko-KR" sz="2200" dirty="0"/>
                  <a:t>simple function</a:t>
                </a:r>
                <a:r>
                  <a:rPr lang="ko-KR" altLang="en-US" sz="2200" dirty="0"/>
                  <a:t>은</a:t>
                </a:r>
                <a:endParaRPr lang="en-US" altLang="ko-KR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200" dirty="0"/>
                  <a:t>(u, v)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l-GR" altLang="ko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  <m:d>
                          <m:d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2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200" b="0" i="1" smtClean="0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22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2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2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200" b="0" i="1" smtClean="0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22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2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2200" dirty="0">
                    <a:solidFill>
                      <a:srgbClr val="25252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2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2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ko-KR" altLang="en-US" sz="2200" dirty="0"/>
                  <a:t> 라고 정의를 하자</a:t>
                </a:r>
                <a:r>
                  <a:rPr lang="en-US" altLang="ko-KR" sz="22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2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2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2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ko-KR" altLang="en-US" sz="22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200" dirty="0"/>
                  <a:t>의 </a:t>
                </a:r>
                <a:r>
                  <a:rPr lang="en-US" altLang="ko-KR" sz="2200" dirty="0"/>
                  <a:t>partition</a:t>
                </a:r>
                <a:r>
                  <a:rPr lang="ko-KR" altLang="en-US" sz="2200" dirty="0"/>
                  <a:t>에 의해 만들어진 </a:t>
                </a:r>
                <a:r>
                  <a:rPr lang="en-US" altLang="ko-KR" sz="2200" dirty="0"/>
                  <a:t>rectangle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200" dirty="0">
                    <a:solidFill>
                      <a:srgbClr val="252525"/>
                    </a:solidFill>
                    <a:ea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2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2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200" dirty="0"/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200" dirty="0">
                    <a:solidFill>
                      <a:srgbClr val="252525"/>
                    </a:solidFill>
                    <a:ea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2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2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200" dirty="0"/>
                  <a:t>)</a:t>
                </a:r>
                <a:r>
                  <a:rPr lang="ko-KR" altLang="en-US" sz="2200" dirty="0"/>
                  <a:t>의</a:t>
                </a:r>
                <a:endParaRPr lang="en-US" altLang="ko-KR" sz="2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2200" dirty="0"/>
                  <a:t>characteristic function</a:t>
                </a:r>
                <a:r>
                  <a:rPr lang="ko-KR" altLang="en-US" sz="2200" dirty="0"/>
                  <a:t>이다</a:t>
                </a:r>
                <a:r>
                  <a:rPr lang="en-US" altLang="ko-KR" sz="2200" dirty="0"/>
                  <a:t>.)</a:t>
                </a:r>
                <a:endParaRPr lang="ko-KR" alt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490C2B-BE17-EED6-D06A-C72F6B02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20" y="1008519"/>
                <a:ext cx="10867559" cy="4934171"/>
              </a:xfrm>
              <a:prstGeom prst="rect">
                <a:avLst/>
              </a:prstGeom>
              <a:blipFill>
                <a:blip r:embed="rId2"/>
                <a:stretch>
                  <a:fillRect l="-730" r="-1403" b="-1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88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계산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2B1EC0-E61A-1C0B-1215-B413FBAC003E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9A3CFD-D585-4E34-4468-FAD57BFCC292}"/>
                  </a:ext>
                </a:extLst>
              </p:cNvPr>
              <p:cNvSpPr txBox="1"/>
              <p:nvPr/>
            </p:nvSpPr>
            <p:spPr>
              <a:xfrm>
                <a:off x="1216701" y="1499655"/>
                <a:ext cx="9758597" cy="3806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이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)ⅆ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sz="24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l-GR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2400" dirty="0">
                    <a:solidFill>
                      <a:srgbClr val="25252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b="0" i="1" dirty="0">
                  <a:solidFill>
                    <a:srgbClr val="25252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sz="2400" b="0" i="0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ko-KR" altLang="en-US" sz="24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/>
                  <a:t>의</a:t>
                </a:r>
                <a:r>
                  <a:rPr lang="en-US" altLang="ko-KR" sz="2400" dirty="0"/>
                  <a:t> Lebesgue measure </a:t>
                </a:r>
                <a:r>
                  <a:rPr lang="ko-KR" altLang="en-US" sz="2400" dirty="0"/>
                  <a:t>이다</a:t>
                </a:r>
                <a:r>
                  <a:rPr lang="en-US" altLang="ko-KR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400" dirty="0"/>
                  <a:t>(u, v)</a:t>
                </a:r>
                <a:r>
                  <a:rPr lang="ko-KR" altLang="en-US" sz="2400" dirty="0"/>
                  <a:t>은 </a:t>
                </a:r>
                <a:r>
                  <a:rPr lang="en-US" altLang="ko-KR" sz="2400" dirty="0"/>
                  <a:t>monotone non-decreasing function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/>
                  <a:t>n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일 때</a:t>
                </a:r>
                <a:r>
                  <a:rPr lang="en-US" altLang="ko-KR" sz="2400" dirty="0"/>
                  <a:t>,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로 </a:t>
                </a:r>
                <a:r>
                  <a:rPr lang="en-US" altLang="ko-KR" sz="2400" dirty="0"/>
                  <a:t>pointwise </a:t>
                </a:r>
                <a:r>
                  <a:rPr lang="ko-KR" altLang="en-US" sz="2400" dirty="0"/>
                  <a:t>하게 </a:t>
                </a:r>
                <a:r>
                  <a:rPr lang="en-US" altLang="ko-KR" sz="2400" dirty="0"/>
                  <a:t>converge </a:t>
                </a:r>
                <a:r>
                  <a:rPr lang="ko-KR" altLang="en-US" sz="2400" dirty="0"/>
                  <a:t>한다</a:t>
                </a:r>
                <a:r>
                  <a:rPr lang="en-US" altLang="ko-KR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그래서 </a:t>
                </a:r>
                <a:r>
                  <a:rPr lang="en-US" altLang="ko-KR" sz="2400" dirty="0"/>
                  <a:t>monotone convergence theorem</a:t>
                </a:r>
                <a:r>
                  <a:rPr lang="ko-KR" altLang="en-US" sz="2400" dirty="0"/>
                  <a:t>에 의해</a:t>
                </a:r>
                <a:r>
                  <a:rPr lang="en-US" altLang="ko-KR" sz="2400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altLang="ko-KR" sz="2400" dirty="0"/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nary>
                          <m:naryPr>
                            <m:ctrlPr>
                              <a:rPr lang="ko-KR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ko-KR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l-GR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Ι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ⅆ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이다</a:t>
                </a:r>
                <a:r>
                  <a:rPr lang="en-US" altLang="ko-KR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9A3CFD-D585-4E34-4468-FAD57BFC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01" y="1499655"/>
                <a:ext cx="9758597" cy="3806107"/>
              </a:xfrm>
              <a:prstGeom prst="rect">
                <a:avLst/>
              </a:prstGeom>
              <a:blipFill>
                <a:blip r:embed="rId2"/>
                <a:stretch>
                  <a:fillRect l="-3188" t="-15064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398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121933-7D8C-3CF4-4119-011FC945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59" y="0"/>
            <a:ext cx="11159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407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Matlab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749935" y="139392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/>
          <p:nvPr/>
        </p:nvCxnSpPr>
        <p:spPr>
          <a:xfrm>
            <a:off x="749935" y="140315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770469-55F4-DA35-69C7-DF920578F139}"/>
              </a:ext>
            </a:extLst>
          </p:cNvPr>
          <p:cNvSpPr txBox="1"/>
          <p:nvPr/>
        </p:nvSpPr>
        <p:spPr>
          <a:xfrm>
            <a:off x="854710" y="1477772"/>
            <a:ext cx="1676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1 </a:t>
            </a:r>
            <a:r>
              <a:rPr lang="en-US" altLang="ko-KR" sz="3200" dirty="0" err="1">
                <a:solidFill>
                  <a:schemeClr val="accent1"/>
                </a:solidFill>
                <a:latin typeface="+mj-ea"/>
                <a:ea typeface="+mj-ea"/>
              </a:rPr>
              <a:t>Matlab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/>
          <p:nvPr/>
        </p:nvCxnSpPr>
        <p:spPr>
          <a:xfrm>
            <a:off x="749935" y="5920338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4D2E3D-F87B-6150-29AB-570AD6A02D51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500251-34B5-A3ED-3B7F-9BA9040E5B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302" y="2112912"/>
            <a:ext cx="3239999" cy="37967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C5CA8B-3E6D-6A5C-2E66-0CA0260F72BF}"/>
              </a:ext>
            </a:extLst>
          </p:cNvPr>
          <p:cNvSpPr/>
          <p:nvPr/>
        </p:nvSpPr>
        <p:spPr>
          <a:xfrm>
            <a:off x="4661185" y="1415772"/>
            <a:ext cx="6723095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636AB7-6A65-06C8-5666-E2573E945794}"/>
              </a:ext>
            </a:extLst>
          </p:cNvPr>
          <p:cNvCxnSpPr>
            <a:cxnSpLocks/>
          </p:cNvCxnSpPr>
          <p:nvPr/>
        </p:nvCxnSpPr>
        <p:spPr>
          <a:xfrm>
            <a:off x="4661185" y="1425003"/>
            <a:ext cx="672309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3472B4-A357-8EDB-4E54-3FCF7CBE8147}"/>
              </a:ext>
            </a:extLst>
          </p:cNvPr>
          <p:cNvSpPr txBox="1"/>
          <p:nvPr/>
        </p:nvSpPr>
        <p:spPr>
          <a:xfrm>
            <a:off x="4801755" y="1456877"/>
            <a:ext cx="1292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2 code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7C6689E-47F3-744E-C835-0EA48899AA02}"/>
              </a:ext>
            </a:extLst>
          </p:cNvPr>
          <p:cNvCxnSpPr>
            <a:cxnSpLocks/>
          </p:cNvCxnSpPr>
          <p:nvPr/>
        </p:nvCxnSpPr>
        <p:spPr>
          <a:xfrm>
            <a:off x="4590415" y="5932503"/>
            <a:ext cx="6785374" cy="160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9D386B4-B91B-91B1-188D-A48BF4130E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3085" y="2213665"/>
            <a:ext cx="5731510" cy="11150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FF39B5-B2F8-B140-9980-5490E6D2F5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3085" y="3300326"/>
            <a:ext cx="5731510" cy="11150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9F8B4C4-025A-DD75-AD87-BC7C147419C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4985" y="4413248"/>
            <a:ext cx="5731510" cy="127825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FE8CB14-7319-E8AA-2704-0403F551A506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611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407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Matlab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2B1EC0-E61A-1C0B-1215-B413FBAC003E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4210D-121D-E9E6-6326-F01600E1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6" y="1504130"/>
            <a:ext cx="3306112" cy="3924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8A5744-47FC-2FB7-DA4C-AC5A0E03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11" y="1483810"/>
            <a:ext cx="3332631" cy="39817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3F9896-D9EA-7F61-3BC9-B357C78A3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306" y="1480242"/>
            <a:ext cx="3314953" cy="39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결론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46710" y="923653"/>
            <a:ext cx="18614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3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472551-66DF-9088-F0A8-77A1C2D4237F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45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5626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Lebesgue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Integral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의의와 한계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770469-55F4-DA35-69C7-DF920578F139}"/>
              </a:ext>
            </a:extLst>
          </p:cNvPr>
          <p:cNvSpPr txBox="1"/>
          <p:nvPr/>
        </p:nvSpPr>
        <p:spPr>
          <a:xfrm>
            <a:off x="709930" y="1618231"/>
            <a:ext cx="152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1177716" y="1721190"/>
            <a:ext cx="104207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1"/>
                </a:solidFill>
                <a:latin typeface="+mn-ea"/>
              </a:rPr>
              <a:t>의의</a:t>
            </a:r>
            <a:endParaRPr lang="en-US" altLang="ko-KR" spc="-150" dirty="0">
              <a:latin typeface="+mn-ea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</a:rPr>
              <a:t>복잡한 함수도 적분할 수 있다</a:t>
            </a:r>
            <a:r>
              <a:rPr lang="en-US" altLang="ko-KR" b="0" dirty="0">
                <a:solidFill>
                  <a:srgbClr val="000000"/>
                </a:solidFill>
                <a:effectLst/>
              </a:rPr>
              <a:t>. (</a:t>
            </a:r>
            <a:r>
              <a:rPr lang="ko-KR" altLang="en-US" b="0" dirty="0">
                <a:solidFill>
                  <a:srgbClr val="000000"/>
                </a:solidFill>
                <a:effectLst/>
              </a:rPr>
              <a:t>특히 무한 개의 불연속 점을 가지는 함수들도 적분할 수 있다</a:t>
            </a:r>
            <a:r>
              <a:rPr lang="en-US" altLang="ko-KR" b="0" dirty="0">
                <a:solidFill>
                  <a:srgbClr val="000000"/>
                </a:solidFill>
                <a:effectLst/>
              </a:rPr>
              <a:t>.) / </a:t>
            </a:r>
            <a:r>
              <a:rPr lang="ko-KR" altLang="en-US" b="0" dirty="0">
                <a:solidFill>
                  <a:srgbClr val="000000"/>
                </a:solidFill>
                <a:effectLst/>
              </a:rPr>
              <a:t>구간 뿐만 아니라 함수의 특정 부분만을 적분할 수 있다</a:t>
            </a:r>
            <a:r>
              <a:rPr lang="en-US" altLang="ko-KR" b="0" dirty="0">
                <a:solidFill>
                  <a:srgbClr val="000000"/>
                </a:solidFill>
                <a:effectLst/>
              </a:rPr>
              <a:t>. ( </a:t>
            </a:r>
            <a:r>
              <a:rPr lang="ko-KR" altLang="en-US" b="0" dirty="0">
                <a:solidFill>
                  <a:srgbClr val="000000"/>
                </a:solidFill>
                <a:effectLst/>
              </a:rPr>
              <a:t>예 </a:t>
            </a:r>
            <a:r>
              <a:rPr lang="en-US" altLang="ko-KR" b="0" dirty="0">
                <a:solidFill>
                  <a:srgbClr val="000000"/>
                </a:solidFill>
                <a:effectLst/>
              </a:rPr>
              <a:t>: </a:t>
            </a:r>
            <a:r>
              <a:rPr lang="en-US" altLang="ko-KR" dirty="0">
                <a:solidFill>
                  <a:srgbClr val="000000"/>
                </a:solidFill>
              </a:rPr>
              <a:t>measurable set</a:t>
            </a:r>
            <a:r>
              <a:rPr lang="ko-KR" alt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</a:rPr>
              <a:t>) / </a:t>
            </a:r>
            <a:r>
              <a:rPr lang="ko-KR" altLang="en-US" b="0" dirty="0">
                <a:solidFill>
                  <a:srgbClr val="000000"/>
                </a:solidFill>
                <a:effectLst/>
              </a:rPr>
              <a:t>통계와 확률 이론</a:t>
            </a:r>
            <a:r>
              <a:rPr lang="en-US" altLang="ko-KR" b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dirty="0">
                <a:solidFill>
                  <a:srgbClr val="000000"/>
                </a:solidFill>
                <a:effectLst/>
              </a:rPr>
              <a:t>앞의 예시들 뿐만 아니라 다양한 분야에 활용될 만큼 중요하다</a:t>
            </a:r>
            <a:r>
              <a:rPr lang="en-US" altLang="ko-KR" b="0" dirty="0">
                <a:solidFill>
                  <a:srgbClr val="000000"/>
                </a:solidFill>
                <a:effectLst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C93DB-70DE-572C-50FB-A1773F733803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69D36-1A84-A4FC-191E-ABC9C3FACAD4}"/>
              </a:ext>
            </a:extLst>
          </p:cNvPr>
          <p:cNvSpPr txBox="1"/>
          <p:nvPr/>
        </p:nvSpPr>
        <p:spPr>
          <a:xfrm>
            <a:off x="709930" y="3553443"/>
            <a:ext cx="152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3CF62F-3CB7-CD37-A78C-7CB9C18E9154}"/>
              </a:ext>
            </a:extLst>
          </p:cNvPr>
          <p:cNvSpPr txBox="1"/>
          <p:nvPr/>
        </p:nvSpPr>
        <p:spPr>
          <a:xfrm>
            <a:off x="1177716" y="3656402"/>
            <a:ext cx="104207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1"/>
                </a:solidFill>
                <a:latin typeface="+mn-ea"/>
              </a:rPr>
              <a:t>한계</a:t>
            </a:r>
            <a:endParaRPr lang="en-US" altLang="ko-KR" sz="2400" spc="-150" dirty="0">
              <a:solidFill>
                <a:schemeClr val="accent1"/>
              </a:solidFill>
              <a:latin typeface="+mn-ea"/>
            </a:endParaRPr>
          </a:p>
          <a:p>
            <a:endParaRPr lang="en-US" altLang="ko-KR" spc="-150" dirty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b="0" dirty="0">
                <a:effectLst/>
              </a:rPr>
              <a:t>Lebesgue integral </a:t>
            </a:r>
            <a:r>
              <a:rPr lang="ko-KR" altLang="en-US" b="0" dirty="0">
                <a:effectLst/>
              </a:rPr>
              <a:t>로 계산할 수 없는 적분이 있다</a:t>
            </a:r>
            <a:r>
              <a:rPr lang="en-US" altLang="ko-KR" b="0" dirty="0">
                <a:effectLst/>
              </a:rPr>
              <a:t>. </a:t>
            </a:r>
            <a:r>
              <a:rPr lang="en-US" altLang="ko-KR" b="0" dirty="0" err="1">
                <a:effectLst/>
              </a:rPr>
              <a:t>sincx</a:t>
            </a:r>
            <a:r>
              <a:rPr lang="en-US" altLang="ko-KR" b="0" dirty="0">
                <a:effectLst/>
              </a:rPr>
              <a:t> = </a:t>
            </a:r>
            <a:r>
              <a:rPr lang="en-US" altLang="ko-KR" b="0" dirty="0" err="1">
                <a:effectLst/>
              </a:rPr>
              <a:t>sinx</a:t>
            </a:r>
            <a:r>
              <a:rPr lang="en-US" altLang="ko-KR" b="0" dirty="0">
                <a:effectLst/>
              </a:rPr>
              <a:t>/x / </a:t>
            </a:r>
            <a:r>
              <a:rPr lang="ko-KR" altLang="en-US" b="0" dirty="0">
                <a:effectLst/>
              </a:rPr>
              <a:t>추상적이고 기술적인 내용을 다루기 때문에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실제 수치를 계산하는 데에 있어서 계산 구현이 어려운 경우도 있다</a:t>
            </a:r>
            <a:r>
              <a:rPr lang="en-US" altLang="ko-KR" b="0" dirty="0">
                <a:effectLst/>
              </a:rPr>
              <a:t>.</a:t>
            </a:r>
            <a:endParaRPr lang="en-US" altLang="ko-KR" b="0" dirty="0">
              <a:solidFill>
                <a:srgbClr val="000000"/>
              </a:solidFill>
              <a:effectLst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84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865041" y="1779019"/>
            <a:ext cx="10461917" cy="4165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Gonzalez, Rafael C., and Richard E. Woods. </a:t>
            </a:r>
            <a:r>
              <a:rPr lang="en-US" altLang="ko-KR" sz="1800" b="0" i="1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Digital Image Processing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4th ed.,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Pearson Education India, 2018.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https://en.wikipedia.org/wiki/Gaussian_filter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http://www.ktword.co.kr/test/view/view.php?no=3722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http://www.ktword.co.kr/test/view/view.php?m_temp1=1422&amp;id=130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https://blog.naver.com/won19600/221763993890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https://blog.naver.com/won19600/221763993890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 교재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Marek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Capinski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´ and Ekkehard Kopp Measure, Integral and Probability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 D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efinition 4.1, 4.2, 4.3 / Theorem 4.3 / Monotone convergence theorem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C93DB-70DE-572C-50FB-A1773F733803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07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</a:rPr>
              <a:t>Project goal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1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AA0506-776F-7F4A-3FCD-19BB6B3B4DA8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5353049" y="2667747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F15AE8-729D-32D8-FD96-7E39943F8529}"/>
              </a:ext>
            </a:extLst>
          </p:cNvPr>
          <p:cNvSpPr txBox="1"/>
          <p:nvPr/>
        </p:nvSpPr>
        <p:spPr>
          <a:xfrm>
            <a:off x="3487404" y="2998113"/>
            <a:ext cx="52171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5785AB-1424-7EF7-74E3-75740C8A99B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0029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1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goal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84B534-0A2D-997E-3FCF-0E257A007EA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3CC84-9C35-C738-8463-80259BF5AC7D}"/>
              </a:ext>
            </a:extLst>
          </p:cNvPr>
          <p:cNvSpPr txBox="1"/>
          <p:nvPr/>
        </p:nvSpPr>
        <p:spPr>
          <a:xfrm>
            <a:off x="557029" y="2446139"/>
            <a:ext cx="112660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252525"/>
                </a:solidFill>
              </a:rPr>
              <a:t>Create a responsive web application to monitor and display real-time air quality data, 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252525"/>
                </a:solidFill>
              </a:rPr>
              <a:t>including temperature, humidity, PM2.5, PM10, NOx, NH3, CO2, SO2, and VOC levels. The 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252525"/>
                </a:solidFill>
              </a:rPr>
              <a:t>application will utilize HTML, CSS, and JavaScript.</a:t>
            </a:r>
          </a:p>
          <a:p>
            <a:pPr algn="ctr"/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46C18-0E55-DB25-82E9-8E327A0E6050}"/>
              </a:ext>
            </a:extLst>
          </p:cNvPr>
          <p:cNvSpPr txBox="1"/>
          <p:nvPr/>
        </p:nvSpPr>
        <p:spPr>
          <a:xfrm>
            <a:off x="557029" y="1440017"/>
            <a:ext cx="3132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goal is </a:t>
            </a:r>
          </a:p>
        </p:txBody>
      </p:sp>
    </p:spTree>
    <p:extLst>
      <p:ext uri="{BB962C8B-B14F-4D97-AF65-F5344CB8AC3E}">
        <p14:creationId xmlns:p14="http://schemas.microsoft.com/office/powerpoint/2010/main" val="352932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5426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goal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462998" y="5970117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84B534-0A2D-997E-3FCF-0E257A007EA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3CC84-9C35-C738-8463-80259BF5AC7D}"/>
              </a:ext>
            </a:extLst>
          </p:cNvPr>
          <p:cNvSpPr txBox="1"/>
          <p:nvPr/>
        </p:nvSpPr>
        <p:spPr>
          <a:xfrm>
            <a:off x="1059087" y="1882215"/>
            <a:ext cx="9919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252525"/>
              </a:solidFill>
              <a:effectLst/>
            </a:endParaRPr>
          </a:p>
          <a:p>
            <a:endParaRPr lang="en-US" altLang="ko-KR" sz="2400" dirty="0">
              <a:solidFill>
                <a:srgbClr val="25252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770B3-8F59-113B-8024-AFCA09C05FD5}"/>
              </a:ext>
            </a:extLst>
          </p:cNvPr>
          <p:cNvSpPr txBox="1"/>
          <p:nvPr/>
        </p:nvSpPr>
        <p:spPr>
          <a:xfrm>
            <a:off x="5593048" y="1127339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A3A37C-7B1C-E3B3-1113-A1536E63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6" y="1826038"/>
            <a:ext cx="10942365" cy="39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8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5426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goal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462998" y="5970116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84B534-0A2D-997E-3FCF-0E257A007EA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D6E6A-1F78-4931-9C72-7AFB1FB59233}"/>
              </a:ext>
            </a:extLst>
          </p:cNvPr>
          <p:cNvSpPr txBox="1"/>
          <p:nvPr/>
        </p:nvSpPr>
        <p:spPr>
          <a:xfrm>
            <a:off x="5812399" y="1201608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33827-83E7-C11E-4E70-D5ACC501DAB7}"/>
              </a:ext>
            </a:extLst>
          </p:cNvPr>
          <p:cNvSpPr txBox="1"/>
          <p:nvPr/>
        </p:nvSpPr>
        <p:spPr>
          <a:xfrm>
            <a:off x="954583" y="2483131"/>
            <a:ext cx="9919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rgbClr val="252525"/>
              </a:solidFill>
              <a:effectLst/>
            </a:endParaRPr>
          </a:p>
          <a:p>
            <a:endParaRPr lang="en-US" altLang="ko-KR" sz="2400" dirty="0">
              <a:solidFill>
                <a:srgbClr val="25252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C8631-7372-A367-689D-D9A478D7DF79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393B16-8888-1733-88E0-A8C6B834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166" y="1779019"/>
            <a:ext cx="5230592" cy="41450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EC1BF3-9B62-476C-CEAF-63440511D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98" y="1756975"/>
            <a:ext cx="5575010" cy="41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</a:rPr>
              <a:t>code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06021" y="923653"/>
            <a:ext cx="174278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2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58E42-F418-B351-5CC7-2C8FD9665664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84B534-0A2D-997E-3FCF-0E257A007EA6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E59D3-F7E0-4405-9139-2132180D8FEC}"/>
              </a:ext>
            </a:extLst>
          </p:cNvPr>
          <p:cNvSpPr txBox="1"/>
          <p:nvPr/>
        </p:nvSpPr>
        <p:spPr>
          <a:xfrm>
            <a:off x="5210945" y="1267649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E2A7FA-018F-0A7E-B9CD-851ACF1B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38" y="1868278"/>
            <a:ext cx="10719364" cy="391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93BD-10C9-EC20-4790-A5EEFA0C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3A91CF-DBCA-1638-762D-9605877AAB7A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C01304-7AA7-0749-6A85-18524DF86CC0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BE2C5C-D863-80DA-6673-480FBDC839F1}"/>
              </a:ext>
            </a:extLst>
          </p:cNvPr>
          <p:cNvSpPr txBox="1"/>
          <p:nvPr/>
        </p:nvSpPr>
        <p:spPr>
          <a:xfrm>
            <a:off x="1779156" y="423744"/>
            <a:ext cx="1122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CC18EC-30AF-B7F7-E698-BCCF4FF0EC19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C26BBDD-0250-E846-6D9B-D68C8E87E158}"/>
              </a:ext>
            </a:extLst>
          </p:cNvPr>
          <p:cNvCxnSpPr>
            <a:cxnSpLocks/>
          </p:cNvCxnSpPr>
          <p:nvPr/>
        </p:nvCxnSpPr>
        <p:spPr>
          <a:xfrm>
            <a:off x="605156" y="1051202"/>
            <a:ext cx="112660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136357C-11E9-4713-36B0-2CE212D798C5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112660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99F97E-B940-4A95-2948-76DD77E4D59E}"/>
              </a:ext>
            </a:extLst>
          </p:cNvPr>
          <p:cNvSpPr/>
          <p:nvPr/>
        </p:nvSpPr>
        <p:spPr>
          <a:xfrm>
            <a:off x="9888071" y="6334064"/>
            <a:ext cx="2303929" cy="523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FD960-9E3F-E0BB-5D92-7A987308F01D}"/>
              </a:ext>
            </a:extLst>
          </p:cNvPr>
          <p:cNvSpPr txBox="1"/>
          <p:nvPr/>
        </p:nvSpPr>
        <p:spPr>
          <a:xfrm>
            <a:off x="5210945" y="1267649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BE2AE4-B35D-8CE1-2C4D-5C610057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46" b="75444"/>
          <a:stretch/>
        </p:blipFill>
        <p:spPr>
          <a:xfrm>
            <a:off x="870131" y="2428205"/>
            <a:ext cx="10719364" cy="984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5669B-221F-DAEB-EBD6-711ACCE8150A}"/>
              </a:ext>
            </a:extLst>
          </p:cNvPr>
          <p:cNvSpPr txBox="1"/>
          <p:nvPr/>
        </p:nvSpPr>
        <p:spPr>
          <a:xfrm>
            <a:off x="870131" y="1789574"/>
            <a:ext cx="1103668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HTML</a:t>
            </a:r>
            <a:endParaRPr lang="ko-KR" altLang="en-US" sz="2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C1C2AF-EFB8-51BB-B95E-2B9DE73C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31" y="4140851"/>
            <a:ext cx="10719364" cy="1578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36AB7-5228-075C-B5F8-142D37C33EAE}"/>
              </a:ext>
            </a:extLst>
          </p:cNvPr>
          <p:cNvSpPr txBox="1"/>
          <p:nvPr/>
        </p:nvSpPr>
        <p:spPr>
          <a:xfrm>
            <a:off x="779822" y="3517093"/>
            <a:ext cx="2265527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JavaScript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11534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3200" b="1" dirty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6DD43A5D787C342B37ACF8388E4A4F8" ma:contentTypeVersion="4" ma:contentTypeDescription="새 문서를 만듭니다." ma:contentTypeScope="" ma:versionID="0a40d315f8aa5633970bfc9b4449df93">
  <xsd:schema xmlns:xsd="http://www.w3.org/2001/XMLSchema" xmlns:xs="http://www.w3.org/2001/XMLSchema" xmlns:p="http://schemas.microsoft.com/office/2006/metadata/properties" xmlns:ns3="7093cc9e-8c1b-4de0-b107-da51331a8de9" targetNamespace="http://schemas.microsoft.com/office/2006/metadata/properties" ma:root="true" ma:fieldsID="f83f5570e0e7b01b41c9f0559da1c471" ns3:_="">
    <xsd:import namespace="7093cc9e-8c1b-4de0-b107-da51331a8d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3cc9e-8c1b-4de0-b107-da51331a8d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D9961D-61D7-4129-A5DE-05D43E673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93cc9e-8c1b-4de0-b107-da51331a8d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07BBDC-3BE7-44DE-8016-2E245E6B4091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7093cc9e-8c1b-4de0-b107-da51331a8de9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D7D7A15-63BB-4127-8D4F-CB9C28DDB5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720</Words>
  <Application>Microsoft Office PowerPoint</Application>
  <PresentationFormat>와이드스크린</PresentationFormat>
  <Paragraphs>157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Cambria Math</vt:lpstr>
      <vt:lpstr>Courier New</vt:lpstr>
      <vt:lpstr>Pretendard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최재훈</cp:lastModifiedBy>
  <cp:revision>145</cp:revision>
  <dcterms:created xsi:type="dcterms:W3CDTF">2022-07-11T04:17:28Z</dcterms:created>
  <dcterms:modified xsi:type="dcterms:W3CDTF">2024-11-18T14:05:19Z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0x010100E6DD43A5D787C342B37ACF8388E4A4F8</vt:lpwstr>
  </property>
</Properties>
</file>